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3"/>
  </p:notesMasterIdLst>
  <p:handoutMasterIdLst>
    <p:handoutMasterId r:id="rId14"/>
  </p:handoutMasterIdLst>
  <p:sldIdLst>
    <p:sldId id="1623" r:id="rId2"/>
    <p:sldId id="1612" r:id="rId3"/>
    <p:sldId id="1715" r:id="rId4"/>
    <p:sldId id="1749" r:id="rId5"/>
    <p:sldId id="1750" r:id="rId6"/>
    <p:sldId id="1751" r:id="rId7"/>
    <p:sldId id="1754" r:id="rId8"/>
    <p:sldId id="1755" r:id="rId9"/>
    <p:sldId id="1757" r:id="rId10"/>
    <p:sldId id="1725" r:id="rId11"/>
    <p:sldId id="1741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reddine LKHADARI" initials="BL" lastIdx="1" clrIdx="0">
    <p:extLst>
      <p:ext uri="{19B8F6BF-5375-455C-9EA6-DF929625EA0E}">
        <p15:presenceInfo xmlns:p15="http://schemas.microsoft.com/office/powerpoint/2012/main" userId="Badreddine LKHAD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474"/>
    <a:srgbClr val="008000"/>
    <a:srgbClr val="1F588E"/>
    <a:srgbClr val="B2CCE2"/>
    <a:srgbClr val="A2C8EA"/>
    <a:srgbClr val="059EBB"/>
    <a:srgbClr val="E9E9E9"/>
    <a:srgbClr val="2E9CBB"/>
    <a:srgbClr val="2593B3"/>
    <a:srgbClr val="DDA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73" autoAdjust="0"/>
  </p:normalViewPr>
  <p:slideViewPr>
    <p:cSldViewPr snapToGrid="0" showGuides="1">
      <p:cViewPr varScale="1">
        <p:scale>
          <a:sx n="154" d="100"/>
          <a:sy n="154" d="100"/>
        </p:scale>
        <p:origin x="572" y="8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95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2E3C796-2079-40CC-B62C-412D68758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8549FA-6F63-401A-A344-4B70CD02DB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727C-988B-4B1C-81B9-9A1CD894B73A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29662F-DB57-450D-8A84-26C0D6F5E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36F283-3842-4198-850A-3EFAD567D3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47C99-89B6-4AD4-A888-BD64F625C8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91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7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974E-E020-41F0-BCD7-36865DB07201}" type="datetime1">
              <a:rPr lang="fr-FR" smtClean="0"/>
              <a:pPr/>
              <a:t>11/03/2022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174D-89A1-4BA3-834A-BC39927878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971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461-AD84-4411-8758-1795221EFF4B}" type="datetime1">
              <a:rPr lang="fr-FR" smtClean="0"/>
              <a:pPr/>
              <a:t>11/03/2022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9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rgbClr val="1F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4" y="215900"/>
            <a:ext cx="9089316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4732" y="205987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7" y="2159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717" r:id="rId4"/>
    <p:sldLayoutId id="214748371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8" r="50208" b="44137"/>
          <a:stretch/>
        </p:blipFill>
        <p:spPr>
          <a:xfrm>
            <a:off x="-1" y="0"/>
            <a:ext cx="12369800" cy="69303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EAC92C-FA7E-41D9-885A-93D956885699}"/>
              </a:ext>
            </a:extLst>
          </p:cNvPr>
          <p:cNvSpPr txBox="1"/>
          <p:nvPr/>
        </p:nvSpPr>
        <p:spPr>
          <a:xfrm>
            <a:off x="1515119" y="3256953"/>
            <a:ext cx="9622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  <a:spcAft>
                <a:spcPts val="1200"/>
              </a:spcAft>
            </a:pPr>
            <a:r>
              <a:rPr lang="ar-SA" sz="54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Sakkal Majalla" panose="02000000000000000000"/>
              </a:rPr>
              <a:t>طرق تدبير مرفق الوقوف</a:t>
            </a:r>
            <a:endParaRPr lang="ar-MA" sz="54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Sakkal Majalla" panose="0200000000000000000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97" y="243840"/>
            <a:ext cx="3564000" cy="2436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91D33F-1998-441B-A5E9-44FDD11DDF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491" t="50283" r="27967" b="37051"/>
          <a:stretch/>
        </p:blipFill>
        <p:spPr>
          <a:xfrm>
            <a:off x="4754099" y="6186228"/>
            <a:ext cx="2683797" cy="40803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F333E73-5ACF-B349-8C57-22CB5BCC2295}"/>
              </a:ext>
            </a:extLst>
          </p:cNvPr>
          <p:cNvSpPr txBox="1"/>
          <p:nvPr/>
        </p:nvSpPr>
        <p:spPr>
          <a:xfrm>
            <a:off x="358134" y="6010953"/>
            <a:ext cx="3251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Sakkal Majalla" panose="02000000000000000000"/>
              </a:rPr>
              <a:t>مديرية المؤسسات المحلية 11 مارس 2022</a:t>
            </a:r>
            <a:r>
              <a:rPr lang="ar-MA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Sakkal Majalla" panose="02000000000000000000"/>
              </a:rPr>
              <a:t> </a:t>
            </a:r>
            <a:endParaRPr lang="ar-SA" sz="2000" b="1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Sakkal Majalla" panose="0200000000000000000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Stationnement Ou Arrêt : Règles Et Applications | EVS - code de la route en  ligne">
            <a:extLst>
              <a:ext uri="{FF2B5EF4-FFF2-40B4-BE49-F238E27FC236}">
                <a16:creationId xmlns:a16="http://schemas.microsoft.com/office/drawing/2014/main" id="{726EE203-7EA8-764B-BAB6-1C16EAB5F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1307">
            <a:off x="149513" y="1223362"/>
            <a:ext cx="3705097" cy="15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8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243" y="2182320"/>
            <a:ext cx="11769505" cy="4572000"/>
          </a:xfrm>
        </p:spPr>
        <p:txBody>
          <a:bodyPr>
            <a:normAutofit/>
          </a:bodyPr>
          <a:lstStyle/>
          <a:p>
            <a:pPr marL="546100" indent="-457200" algn="just" rtl="1">
              <a:buFont typeface="Wingdings" panose="05000000000000000000" pitchFamily="2" charset="2"/>
              <a:buChar char="v"/>
              <a:defRPr/>
            </a:pPr>
            <a:r>
              <a:rPr lang="ar-SA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إعداد الدراسات القبلية التقنية والمالية لمرفق الوقوف </a:t>
            </a:r>
            <a:r>
              <a:rPr lang="fr-FR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Etudes technico-financières préalables</a:t>
            </a:r>
            <a:r>
              <a:rPr lang="ar-SA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؛</a:t>
            </a:r>
          </a:p>
          <a:p>
            <a:pPr marL="546100" indent="-457200" algn="just" rtl="1">
              <a:buFont typeface="Wingdings" panose="05000000000000000000" pitchFamily="2" charset="2"/>
              <a:buChar char="v"/>
              <a:defRPr/>
            </a:pPr>
            <a:r>
              <a:rPr lang="ar-SA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إعداد القرارات التنظيمية المتعلقة بشروط وقوف العربات المؤدى عنه بالطرق والساحات العمومية والأماكن المخصصة لذلك؛</a:t>
            </a:r>
            <a:endParaRPr lang="ar-DZ" dirty="0">
              <a:latin typeface="Arabic Typesetting" panose="03020402040406030203" pitchFamily="66" charset="-78"/>
              <a:ea typeface="Tahoma" pitchFamily="34" charset="0"/>
              <a:cs typeface="Arabic Typesetting" panose="03020402040406030203" pitchFamily="66" charset="-78"/>
            </a:endParaRPr>
          </a:p>
          <a:p>
            <a:pPr marL="546100" indent="-457200" algn="just" rtl="1">
              <a:buFont typeface="Wingdings" panose="05000000000000000000" pitchFamily="2" charset="2"/>
              <a:buChar char="v"/>
              <a:defRPr/>
            </a:pPr>
            <a:r>
              <a:rPr lang="ar-SA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إعداد دراسات الجدوى الكفيلة باختيار نمط التدبير </a:t>
            </a:r>
            <a:r>
              <a:rPr lang="ar-SA" dirty="0" err="1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الأنجع</a:t>
            </a:r>
            <a:r>
              <a:rPr lang="ar-SA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؛</a:t>
            </a:r>
            <a:endParaRPr lang="ar-MA" dirty="0">
              <a:latin typeface="Arabic Typesetting" panose="03020402040406030203" pitchFamily="66" charset="-78"/>
              <a:ea typeface="Tahoma" pitchFamily="34" charset="0"/>
              <a:cs typeface="Arabic Typesetting" panose="03020402040406030203" pitchFamily="66" charset="-78"/>
            </a:endParaRPr>
          </a:p>
          <a:p>
            <a:pPr marL="546100" indent="-457200" algn="just" rtl="1">
              <a:buFont typeface="Wingdings" panose="05000000000000000000" pitchFamily="2" charset="2"/>
              <a:buChar char="v"/>
              <a:defRPr/>
            </a:pPr>
            <a:r>
              <a:rPr lang="ar-DZ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فسح مجالات أوسع للمنافسة عند اختيار الشركاء سواء عند اللجوء إلى التدبير المفوض أو إحداث شركة للتنمية المحلية أو الشراكة مع القطاع الخاص </a:t>
            </a:r>
            <a:r>
              <a:rPr lang="fr-FR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PPP</a:t>
            </a:r>
            <a:r>
              <a:rPr lang="ar-SA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؛</a:t>
            </a:r>
            <a:endParaRPr lang="ar-MA" dirty="0">
              <a:latin typeface="Arabic Typesetting" panose="03020402040406030203" pitchFamily="66" charset="-78"/>
              <a:ea typeface="Tahoma" pitchFamily="34" charset="0"/>
              <a:cs typeface="Arabic Typesetting" panose="03020402040406030203" pitchFamily="66" charset="-78"/>
            </a:endParaRPr>
          </a:p>
          <a:p>
            <a:pPr marL="546100" indent="-457200" algn="just" rtl="1">
              <a:buFont typeface="Wingdings" panose="05000000000000000000" pitchFamily="2" charset="2"/>
              <a:buChar char="v"/>
              <a:defRPr/>
            </a:pPr>
            <a:r>
              <a:rPr lang="ar-SA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الحرص على الصياغة الدقيقة للعقود المبرمة وفق أنماط التدبير المعتمدة وتضمينها كيفيات استعمال التكنولوجيات الحديثة لاستعمال المرفق ولأداء الواجبات؛</a:t>
            </a:r>
          </a:p>
          <a:p>
            <a:pPr marL="546100" indent="-457200" algn="just" rtl="1">
              <a:buFont typeface="Wingdings" panose="05000000000000000000" pitchFamily="2" charset="2"/>
              <a:buChar char="v"/>
              <a:defRPr/>
            </a:pPr>
            <a:r>
              <a:rPr lang="ar-SA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تفعيل آليات تتبع ومراقبة تنفيذ العقود؛</a:t>
            </a:r>
          </a:p>
          <a:p>
            <a:pPr marL="546100" indent="-457200" algn="just" rtl="1">
              <a:buFont typeface="Wingdings" panose="05000000000000000000" pitchFamily="2" charset="2"/>
              <a:buChar char="v"/>
              <a:defRPr/>
            </a:pPr>
            <a:r>
              <a:rPr lang="ar-SA" dirty="0">
                <a:latin typeface="Arabic Typesetting" panose="03020402040406030203" pitchFamily="66" charset="-78"/>
                <a:ea typeface="Tahoma" pitchFamily="34" charset="0"/>
                <a:cs typeface="Arabic Typesetting" panose="03020402040406030203" pitchFamily="66" charset="-78"/>
              </a:rPr>
              <a:t>تفعيل آليات الشرطة الجماعية لمعاينة المخالفات.</a:t>
            </a:r>
            <a:endParaRPr lang="ar-MA" dirty="0">
              <a:latin typeface="Arabic Typesetting" panose="03020402040406030203" pitchFamily="66" charset="-78"/>
              <a:ea typeface="Tahoma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03512" y="116632"/>
            <a:ext cx="8712968" cy="120334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ar-SA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DZ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الإجراءات الواجب اعتمادها للتدبير الجيد لمرفق الوقوف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092167" y="1570080"/>
            <a:ext cx="3259247" cy="380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بالموازاة مع دور المواكبة</a:t>
            </a:r>
          </a:p>
        </p:txBody>
      </p:sp>
    </p:spTree>
    <p:extLst>
      <p:ext uri="{BB962C8B-B14F-4D97-AF65-F5344CB8AC3E}">
        <p14:creationId xmlns:p14="http://schemas.microsoft.com/office/powerpoint/2010/main" val="1404735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03402" y="1660817"/>
            <a:ext cx="6500858" cy="301179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 rtl="1">
              <a:spcBef>
                <a:spcPct val="0"/>
              </a:spcBef>
              <a:defRPr/>
            </a:pPr>
            <a:r>
              <a:rPr lang="ar-SA" sz="6000" b="1" cap="small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و</a:t>
            </a:r>
            <a:r>
              <a:rPr lang="ar-DZ" sz="6000" b="1" cap="small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شكرا</a:t>
            </a:r>
          </a:p>
          <a:p>
            <a:pPr algn="ctr" rtl="1">
              <a:spcBef>
                <a:spcPct val="0"/>
              </a:spcBef>
              <a:defRPr/>
            </a:pPr>
            <a:endParaRPr lang="ar-DZ" sz="4400" b="1" cap="small" dirty="0">
              <a:solidFill>
                <a:srgbClr val="00B0F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05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EG" sz="3200" b="1" dirty="0">
                <a:solidFill>
                  <a:schemeClr val="bg1"/>
                </a:solidFill>
                <a:latin typeface="Sakkal Majalla"/>
                <a:cs typeface="Sakkal Majalla" panose="02000000000000000000"/>
              </a:rPr>
              <a:t>تصميم العرض</a:t>
            </a:r>
            <a:endParaRPr lang="ar-MA" sz="3200" b="1" dirty="0">
              <a:solidFill>
                <a:schemeClr val="bg1"/>
              </a:solidFill>
              <a:latin typeface="Sakkal Majalla"/>
              <a:cs typeface="Sakkal Majalla" panose="0200000000000000000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46738" y="2863543"/>
            <a:ext cx="11739666" cy="510778"/>
          </a:xfrm>
          <a:prstGeom prst="roundRect">
            <a:avLst/>
          </a:prstGeom>
          <a:solidFill>
            <a:srgbClr val="1F588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533400" algn="r" rtl="1">
              <a:spcAft>
                <a:spcPts val="600"/>
              </a:spcAft>
            </a:pPr>
            <a:r>
              <a:rPr lang="ar-SA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ar-DZ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ar-SA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تشخيص الوضعية الحالية لمرفق الوقوف</a:t>
            </a:r>
            <a:endParaRPr lang="ar-DZ" sz="24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46738" y="2176205"/>
            <a:ext cx="11739666" cy="510778"/>
          </a:xfrm>
          <a:prstGeom prst="roundRect">
            <a:avLst/>
          </a:prstGeom>
          <a:solidFill>
            <a:srgbClr val="1F588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533400" algn="r" rtl="1">
              <a:spcAft>
                <a:spcPts val="600"/>
              </a:spcAft>
            </a:pPr>
            <a:r>
              <a:rPr lang="ar-SA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1</a:t>
            </a:r>
            <a:r>
              <a:rPr lang="ar-DZ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ar-SA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تقديم</a:t>
            </a:r>
            <a:endParaRPr lang="ar-DZ" sz="24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46738" y="3579937"/>
            <a:ext cx="11739666" cy="510778"/>
          </a:xfrm>
          <a:prstGeom prst="roundRect">
            <a:avLst/>
          </a:prstGeom>
          <a:solidFill>
            <a:srgbClr val="1F588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533400" algn="r" rtl="1">
              <a:spcAft>
                <a:spcPts val="600"/>
              </a:spcAft>
            </a:pPr>
            <a:r>
              <a:rPr lang="ar-SA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3</a:t>
            </a:r>
            <a:r>
              <a:rPr lang="ar-DZ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ar-SA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الشرطة الإدارية وتدبير مرفق الوقوف</a:t>
            </a:r>
            <a:endParaRPr lang="ar-DZ" sz="24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46738" y="4253722"/>
            <a:ext cx="11739666" cy="510778"/>
          </a:xfrm>
          <a:prstGeom prst="roundRect">
            <a:avLst/>
          </a:prstGeom>
          <a:solidFill>
            <a:srgbClr val="1F588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533400" algn="r" rtl="1">
              <a:spcAft>
                <a:spcPts val="600"/>
              </a:spcAft>
            </a:pPr>
            <a:r>
              <a:rPr lang="ar-SA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4</a:t>
            </a:r>
            <a:r>
              <a:rPr lang="ar-DZ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ar-SA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طرق تدبير مرفق الوقوف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54286" y="4949322"/>
            <a:ext cx="11739666" cy="510778"/>
          </a:xfrm>
          <a:prstGeom prst="roundRect">
            <a:avLst/>
          </a:prstGeom>
          <a:solidFill>
            <a:srgbClr val="1F588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533400" algn="r" rtl="1"/>
            <a:r>
              <a:rPr lang="ar-SA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5</a:t>
            </a:r>
            <a:r>
              <a:rPr lang="ar-DZ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ar-SA" sz="24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الإجراءات الواجب اعتمادها للتدبير الجيد لمرفق الوقوف</a:t>
            </a:r>
          </a:p>
        </p:txBody>
      </p:sp>
    </p:spTree>
    <p:extLst>
      <p:ext uri="{BB962C8B-B14F-4D97-AF65-F5344CB8AC3E}">
        <p14:creationId xmlns:p14="http://schemas.microsoft.com/office/powerpoint/2010/main" val="274319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426464" y="1761768"/>
            <a:ext cx="10357163" cy="4139160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DZ" sz="3600" dirty="0">
                <a:latin typeface="Arabic Typesetting" pitchFamily="66" charset="-78"/>
                <a:ea typeface="Tahoma" pitchFamily="34" charset="0"/>
                <a:cs typeface="Arabic Typesetting" pitchFamily="66" charset="-78"/>
              </a:rPr>
              <a:t> </a:t>
            </a:r>
            <a:r>
              <a:rPr lang="ar-SA" sz="3600" dirty="0">
                <a:latin typeface="Arabic Typesetting" pitchFamily="66" charset="-78"/>
                <a:ea typeface="Tahoma" pitchFamily="34" charset="0"/>
                <a:cs typeface="Arabic Typesetting" pitchFamily="66" charset="-78"/>
              </a:rPr>
              <a:t>تنظيم وتدبير المرفق اختصاص حصري للجماعات؛</a:t>
            </a:r>
          </a:p>
          <a:p>
            <a:pPr algn="just" rtl="1">
              <a:buFont typeface="Wingdings" pitchFamily="2" charset="2"/>
              <a:buChar char="v"/>
            </a:pPr>
            <a:r>
              <a:rPr lang="fr-FR" sz="3600" dirty="0">
                <a:latin typeface="Arabic Typesetting" pitchFamily="66" charset="-78"/>
                <a:ea typeface="Tahoma" pitchFamily="34" charset="0"/>
                <a:cs typeface="Arabic Typesetting" pitchFamily="66" charset="-78"/>
              </a:rPr>
              <a:t> </a:t>
            </a:r>
            <a:r>
              <a:rPr lang="ar-SA" sz="3600" dirty="0">
                <a:latin typeface="Arabic Typesetting" pitchFamily="66" charset="-78"/>
                <a:ea typeface="Tahoma" pitchFamily="34" charset="0"/>
                <a:cs typeface="Arabic Typesetting" pitchFamily="66" charset="-78"/>
              </a:rPr>
              <a:t>الدور الحيوي لمرفق الوقوف وارتباطه بالنظام العام وتنظيم السير والجولان؛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sz="3600" dirty="0">
                <a:latin typeface="Arabic Typesetting" pitchFamily="66" charset="-78"/>
                <a:ea typeface="Tahoma" pitchFamily="34" charset="0"/>
                <a:cs typeface="Arabic Typesetting" pitchFamily="66" charset="-78"/>
              </a:rPr>
              <a:t> أهمية تنظيم  المرفق بالنسبة لتنمية مداخيل الجماعة؛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sz="3600" dirty="0">
                <a:latin typeface="Arabic Typesetting" pitchFamily="66" charset="-78"/>
                <a:ea typeface="Tahoma" pitchFamily="34" charset="0"/>
                <a:cs typeface="Arabic Typesetting" pitchFamily="66" charset="-78"/>
              </a:rPr>
              <a:t> أهمية تنظيم المرفق على المستوى الاقتصادي والاجتماعي والبيئي؛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sz="3600" dirty="0">
                <a:latin typeface="Arabic Typesetting" pitchFamily="66" charset="-78"/>
                <a:ea typeface="Tahoma" pitchFamily="34" charset="0"/>
                <a:cs typeface="Arabic Typesetting" pitchFamily="66" charset="-78"/>
              </a:rPr>
              <a:t>ضرورة القطع مع الممارسات السابقة في تدبير مرفق الوقوف</a:t>
            </a:r>
            <a:r>
              <a:rPr lang="ar-MA" sz="3600" dirty="0">
                <a:latin typeface="Arabic Typesetting" pitchFamily="66" charset="-78"/>
                <a:ea typeface="Tahoma" pitchFamily="34" charset="0"/>
                <a:cs typeface="Arabic Typesetting" pitchFamily="66" charset="-78"/>
              </a:rPr>
              <a:t>؛</a:t>
            </a:r>
            <a:r>
              <a:rPr lang="ar-SA" sz="3600" dirty="0">
                <a:latin typeface="Arabic Typesetting" pitchFamily="66" charset="-78"/>
                <a:ea typeface="Tahoma" pitchFamily="34" charset="0"/>
                <a:cs typeface="Arabic Typesetting" pitchFamily="66" charset="-78"/>
              </a:rPr>
              <a:t> </a:t>
            </a:r>
            <a:endParaRPr lang="ar-MA" sz="3600" dirty="0">
              <a:latin typeface="Arabic Typesetting" pitchFamily="66" charset="-78"/>
              <a:ea typeface="Tahoma" pitchFamily="34" charset="0"/>
              <a:cs typeface="Arabic Typesetting" pitchFamily="66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ar-MA" sz="3600" dirty="0">
                <a:latin typeface="Arabic Typesetting" pitchFamily="66" charset="-78"/>
                <a:ea typeface="Tahoma" pitchFamily="34" charset="0"/>
                <a:cs typeface="Arabic Typesetting" pitchFamily="66" charset="-78"/>
              </a:rPr>
              <a:t>تحسين صورة الجماعة على المستوى الداخلي والخارجي.</a:t>
            </a:r>
            <a:endParaRPr lang="ar-SA" sz="3600" dirty="0">
              <a:latin typeface="Arabic Typesetting" pitchFamily="66" charset="-78"/>
              <a:ea typeface="Tahoma" pitchFamily="34" charset="0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ar-SA" sz="3600" dirty="0">
              <a:latin typeface="Arabic Typesetting" pitchFamily="66" charset="-78"/>
              <a:ea typeface="Tahoma" pitchFamily="34" charset="0"/>
              <a:cs typeface="Arabic Typesetting" pitchFamily="66" charset="-78"/>
            </a:endParaRPr>
          </a:p>
          <a:p>
            <a:pPr algn="just" rtl="1">
              <a:buFont typeface="Wingdings" pitchFamily="2" charset="2"/>
              <a:buChar char="v"/>
            </a:pPr>
            <a:endParaRPr lang="ar-DZ" sz="3000" dirty="0">
              <a:solidFill>
                <a:srgbClr val="FF0000"/>
              </a:solidFill>
              <a:latin typeface="Arabic Typesetting" pitchFamily="66" charset="-78"/>
              <a:ea typeface="Tahoma" pitchFamily="34" charset="0"/>
              <a:cs typeface="Arabic Typesetting" pitchFamily="66" charset="-78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63552" y="210434"/>
            <a:ext cx="8496944" cy="1066130"/>
          </a:xfrm>
        </p:spPr>
        <p:txBody>
          <a:bodyPr>
            <a:no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تقديم</a:t>
            </a:r>
            <a:endParaRPr lang="fr-FR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Symbole International De Handicap Dans Un Parking D'un Centre Commercial. L'espace Est Clairement Indiqué Des Deux Côtés Par Des Bandes Diagonales Blanches Supplémentaires. Photo Premium">
            <a:extLst>
              <a:ext uri="{FF2B5EF4-FFF2-40B4-BE49-F238E27FC236}">
                <a16:creationId xmlns:a16="http://schemas.microsoft.com/office/drawing/2014/main" id="{D631960B-9474-184B-B2C3-45EE16D3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2849"/>
            <a:ext cx="4937760" cy="2378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1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414469" y="490381"/>
            <a:ext cx="8496944" cy="106613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algn="r" rtl="1">
              <a:spcAft>
                <a:spcPts val="600"/>
              </a:spcAft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DZ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تشخيص الوضعية الحالية لمرفق الوقوف</a:t>
            </a:r>
            <a:endParaRPr lang="ar-DZ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86615" y="5764750"/>
            <a:ext cx="11298725" cy="977750"/>
            <a:chOff x="615636" y="1539090"/>
            <a:chExt cx="11298725" cy="715224"/>
          </a:xfrm>
        </p:grpSpPr>
        <p:sp>
          <p:nvSpPr>
            <p:cNvPr id="7" name="Légende encadrée avec une bordure 2 6"/>
            <p:cNvSpPr/>
            <p:nvPr/>
          </p:nvSpPr>
          <p:spPr>
            <a:xfrm>
              <a:off x="11103513" y="1692998"/>
              <a:ext cx="810848" cy="307818"/>
            </a:xfrm>
            <a:prstGeom prst="accentBorderCallout2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600" b="1" dirty="0">
                  <a:solidFill>
                    <a:srgbClr val="1C0474"/>
                  </a:solidFill>
                  <a:latin typeface="Arabic Typesetting" pitchFamily="66" charset="-78"/>
                  <a:cs typeface="Arabic Typesetting" pitchFamily="66" charset="-78"/>
                </a:rPr>
                <a:t>الحاجة</a:t>
              </a:r>
              <a:endParaRPr lang="fr-FR" sz="2600" b="1" dirty="0">
                <a:solidFill>
                  <a:srgbClr val="1C0474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615636" y="1539090"/>
              <a:ext cx="10094611" cy="71522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just" rtl="1">
                <a:buFontTx/>
                <a:buChar char="-"/>
              </a:pPr>
              <a:r>
                <a:rPr lang="ar-MA" sz="2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الثقة بين المواطنين ومستغلي مواقف العربات والدر</a:t>
              </a:r>
              <a:r>
                <a:rPr lang="ar-SA" sz="2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MA" sz="2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جات بسب التدبير غير القانوني</a:t>
              </a:r>
              <a:r>
                <a:rPr lang="ar-SA" sz="2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MA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just" rtl="1">
                <a:buFontTx/>
                <a:buChar char="-"/>
              </a:pPr>
              <a:r>
                <a:rPr lang="ar-MA" sz="2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الدراسات التقنية والمالية المرتبطة بجدوى اختيار نمط التدبير وإعداد البرنامج التدبيري والمالي</a:t>
              </a:r>
              <a:r>
                <a:rPr lang="ar-SA" sz="2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fr-FR" sz="2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Plan d’affaires/Business Plan</a:t>
              </a:r>
              <a:r>
                <a:rPr lang="ar-MA" sz="2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وكذا الإحصائيات المرتبطة بمرفق الوقوف؛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15636" y="1456095"/>
            <a:ext cx="11298725" cy="715224"/>
            <a:chOff x="615636" y="1539090"/>
            <a:chExt cx="11298725" cy="715224"/>
          </a:xfrm>
        </p:grpSpPr>
        <p:sp>
          <p:nvSpPr>
            <p:cNvPr id="11" name="Légende encadrée avec une bordure 2 10"/>
            <p:cNvSpPr/>
            <p:nvPr/>
          </p:nvSpPr>
          <p:spPr>
            <a:xfrm>
              <a:off x="11103513" y="1692998"/>
              <a:ext cx="810848" cy="307818"/>
            </a:xfrm>
            <a:prstGeom prst="accentBorderCallout2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SA" sz="2600" b="1" dirty="0">
                  <a:solidFill>
                    <a:srgbClr val="1C0474"/>
                  </a:solidFill>
                  <a:latin typeface="Arabic Typesetting" pitchFamily="66" charset="-78"/>
                  <a:cs typeface="Arabic Typesetting" pitchFamily="66" charset="-78"/>
                </a:rPr>
                <a:t>تأثير</a:t>
              </a:r>
              <a:endParaRPr lang="fr-FR" sz="2600" b="1" dirty="0">
                <a:solidFill>
                  <a:srgbClr val="1C0474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615636" y="1539090"/>
              <a:ext cx="10094611" cy="71522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just" rtl="1">
                <a:buFontTx/>
                <a:buChar char="-"/>
              </a:pP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بعض الممارسات العشوائية على </a:t>
              </a: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النظام العام؛</a:t>
              </a:r>
              <a:endParaRPr lang="ar-SA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just" rtl="1">
                <a:buFontTx/>
                <a:buChar char="-"/>
              </a:pP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العامل السياسي على استغلال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مرفق الوقوف</a:t>
              </a:r>
              <a:r>
                <a:rPr lang="ar-SA" sz="2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fr-FR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17396" y="2289488"/>
            <a:ext cx="11298725" cy="715224"/>
            <a:chOff x="615636" y="1539090"/>
            <a:chExt cx="11298725" cy="715224"/>
          </a:xfrm>
        </p:grpSpPr>
        <p:sp>
          <p:nvSpPr>
            <p:cNvPr id="14" name="Légende encadrée avec une bordure 2 13"/>
            <p:cNvSpPr/>
            <p:nvPr/>
          </p:nvSpPr>
          <p:spPr>
            <a:xfrm>
              <a:off x="11103513" y="1692998"/>
              <a:ext cx="810848" cy="307818"/>
            </a:xfrm>
            <a:prstGeom prst="accentBorderCallout2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SA" sz="2600" b="1" dirty="0">
                  <a:solidFill>
                    <a:srgbClr val="1C0474"/>
                  </a:solidFill>
                  <a:latin typeface="Arabic Typesetting" pitchFamily="66" charset="-78"/>
                  <a:cs typeface="Arabic Typesetting" pitchFamily="66" charset="-78"/>
                </a:rPr>
                <a:t>ضعف</a:t>
              </a:r>
              <a:endParaRPr lang="fr-FR" sz="2600" b="1" dirty="0">
                <a:solidFill>
                  <a:srgbClr val="1C0474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615636" y="1539090"/>
              <a:ext cx="10094611" cy="71522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just" rtl="1">
                <a:buFontTx/>
                <a:buChar char="-"/>
              </a:pP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تفعيل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مجال</a:t>
              </a: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الشرطة الإدارية في هذا المجال من طرف الجماعات؛</a:t>
              </a:r>
              <a:endParaRPr lang="ar-SA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just" rtl="1">
                <a:buFontTx/>
                <a:buChar char="-"/>
              </a:pP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الوعي الجماعي بأهمية الملك العمومي ودوره في التنمية الاقتصادية والاجتماعية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fr-FR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15636" y="3178129"/>
            <a:ext cx="11298725" cy="715224"/>
            <a:chOff x="615636" y="1539090"/>
            <a:chExt cx="11298725" cy="715224"/>
          </a:xfrm>
        </p:grpSpPr>
        <p:sp>
          <p:nvSpPr>
            <p:cNvPr id="17" name="Légende encadrée avec une bordure 2 16"/>
            <p:cNvSpPr/>
            <p:nvPr/>
          </p:nvSpPr>
          <p:spPr>
            <a:xfrm>
              <a:off x="11103513" y="1692998"/>
              <a:ext cx="810848" cy="307818"/>
            </a:xfrm>
            <a:prstGeom prst="accentBorderCallout2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SA" sz="2600" b="1" dirty="0">
                  <a:solidFill>
                    <a:srgbClr val="1C0474"/>
                  </a:solidFill>
                  <a:latin typeface="Arabic Typesetting" pitchFamily="66" charset="-78"/>
                  <a:cs typeface="Arabic Typesetting" pitchFamily="66" charset="-78"/>
                </a:rPr>
                <a:t>صعوبة</a:t>
              </a:r>
              <a:endParaRPr lang="fr-FR" sz="2600" b="1" dirty="0">
                <a:solidFill>
                  <a:srgbClr val="1C0474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615636" y="1539090"/>
              <a:ext cx="10094611" cy="71522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just" rtl="1">
                <a:buFontTx/>
                <a:buChar char="-"/>
              </a:pP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التمييز بين تدبير المرفق العام والاحتلال المؤقت للملك العام؛</a:t>
              </a:r>
              <a:endParaRPr lang="ar-SA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just" rtl="1">
                <a:buFontTx/>
                <a:buChar char="-"/>
              </a:pP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تحصيل الإتاوة المرتبطة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بتدبير المرفق.</a:t>
              </a:r>
              <a:endParaRPr lang="fr-FR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15636" y="4086803"/>
            <a:ext cx="11298725" cy="715224"/>
            <a:chOff x="615636" y="1539090"/>
            <a:chExt cx="11298725" cy="715224"/>
          </a:xfrm>
        </p:grpSpPr>
        <p:sp>
          <p:nvSpPr>
            <p:cNvPr id="20" name="Légende encadrée avec une bordure 2 19"/>
            <p:cNvSpPr/>
            <p:nvPr/>
          </p:nvSpPr>
          <p:spPr>
            <a:xfrm>
              <a:off x="11103513" y="1692998"/>
              <a:ext cx="810848" cy="307818"/>
            </a:xfrm>
            <a:prstGeom prst="accentBorderCallout2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SA" sz="2600" b="1" dirty="0">
                  <a:solidFill>
                    <a:srgbClr val="1C0474"/>
                  </a:solidFill>
                  <a:latin typeface="Arabic Typesetting" pitchFamily="66" charset="-78"/>
                  <a:cs typeface="Arabic Typesetting" pitchFamily="66" charset="-78"/>
                </a:rPr>
                <a:t>اعتماد</a:t>
              </a:r>
              <a:endParaRPr lang="fr-FR" sz="2600" b="1" dirty="0">
                <a:solidFill>
                  <a:srgbClr val="1C0474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615636" y="1539090"/>
              <a:ext cx="10094611" cy="71522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just" rtl="1">
                <a:buFontTx/>
                <a:buChar char="-"/>
              </a:pP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بعض أشكال التدبير غير منصوص عليها في القانون كالإيجار والامتياز</a:t>
              </a: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؛</a:t>
              </a:r>
              <a:endParaRPr lang="ar-SA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just" rtl="1">
                <a:buFontTx/>
                <a:buChar char="-"/>
              </a:pP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التسعيرة الموحدة دون الأخذ بعين الاعتبار المناطق الأكثر جاذبية أو التوقيت </a:t>
              </a: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أوقات الذروة أو الموسمية كالشواطئ في فصل الصيف</a:t>
              </a: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)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fr-FR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15636" y="4966511"/>
            <a:ext cx="11298725" cy="715224"/>
            <a:chOff x="615636" y="1539090"/>
            <a:chExt cx="11298725" cy="715224"/>
          </a:xfrm>
        </p:grpSpPr>
        <p:sp>
          <p:nvSpPr>
            <p:cNvPr id="23" name="Légende encadrée avec une bordure 2 22"/>
            <p:cNvSpPr/>
            <p:nvPr/>
          </p:nvSpPr>
          <p:spPr>
            <a:xfrm>
              <a:off x="11103513" y="1692998"/>
              <a:ext cx="810848" cy="307818"/>
            </a:xfrm>
            <a:prstGeom prst="accentBorderCallout2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SA" sz="2600" b="1" dirty="0">
                  <a:solidFill>
                    <a:srgbClr val="1C0474"/>
                  </a:solidFill>
                  <a:latin typeface="Arabic Typesetting" pitchFamily="66" charset="-78"/>
                  <a:cs typeface="Arabic Typesetting" pitchFamily="66" charset="-78"/>
                </a:rPr>
                <a:t>تعدد</a:t>
              </a:r>
              <a:endParaRPr lang="fr-FR" sz="2600" b="1" dirty="0">
                <a:solidFill>
                  <a:srgbClr val="1C0474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615636" y="1539090"/>
              <a:ext cx="10094611" cy="71522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just" rtl="1">
                <a:buFontTx/>
                <a:buChar char="-"/>
              </a:pP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المتدخلين في تدبير مواقف العربات والدر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M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جات (الأمن الوطني، الجماعة، الشرطة الجماعية، الحراس العشوائيون، الوزارة المكلفة بالتجهيز)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fr-FR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52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163140" y="110850"/>
            <a:ext cx="8496944" cy="106613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algn="ctr" rtl="1">
              <a:spcAft>
                <a:spcPts val="600"/>
              </a:spcAft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DZ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الشرطة الإدارية وتدبير مرفق الوقوف</a:t>
            </a:r>
          </a:p>
          <a:p>
            <a:pPr marL="533400" algn="ctr" rtl="1">
              <a:spcAft>
                <a:spcPts val="600"/>
              </a:spcAft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الإطار القانوني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14400" y="1700808"/>
            <a:ext cx="10357163" cy="4896544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v"/>
            </a:pPr>
            <a:r>
              <a:rPr lang="ar-DZ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اختصاصات رئيس المجلس الجماعي:</a:t>
            </a:r>
          </a:p>
          <a:p>
            <a:pPr marL="715963" indent="42863" algn="just" rtl="1">
              <a:buFont typeface="Wingdings" panose="05000000000000000000" pitchFamily="2" charset="2"/>
              <a:buChar char="§"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ممارسة صلاحيات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الشرطة الإدارية في ميادين الوقاية الصحية والنظافة والسكينة العمومية وسلامة المرور، وذلك عن طريق اتخاذ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قرارات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تنظيمية </a:t>
            </a:r>
            <a:r>
              <a:rPr lang="fr-FR" dirty="0">
                <a:latin typeface="Sakkal Majalla" panose="02000000000000000000" pitchFamily="2" charset="-78"/>
                <a:cs typeface="Sakkal Majalla" panose="02000000000000000000" pitchFamily="2" charset="-78"/>
              </a:rPr>
              <a:t>Arrêtés réglementaires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وبواسطة تدابير شرطة فردية تتمثل في الإذن أو الأمر أو المنع</a:t>
            </a:r>
            <a:r>
              <a:rPr lang="ar-M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15963" indent="42863" algn="just" rtl="1">
              <a:buFont typeface="Wingdings" panose="05000000000000000000" pitchFamily="2" charset="2"/>
              <a:buChar char="§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اتخاذ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قرارات تنظيمية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أجل تنظيم شروط وقوف العربات المؤدى عنه بالطرق والساحات العمومية والأماكن المخصصة لذلك؛</a:t>
            </a:r>
          </a:p>
          <a:p>
            <a:pPr marL="715963" indent="42863" algn="just" rtl="1">
              <a:buFont typeface="Wingdings" panose="05000000000000000000" pitchFamily="2" charset="2"/>
              <a:buChar char="§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تنظيم السير والجولان والوقوف بالطرق العمومية والمحافظة على سلامة المرور بها؛</a:t>
            </a:r>
          </a:p>
          <a:p>
            <a:pPr marL="715963" indent="42863" algn="just" rtl="1">
              <a:buFont typeface="Wingdings" panose="05000000000000000000" pitchFamily="2" charset="2"/>
              <a:buChar char="§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ضبط وتنظيم تشوير الطرق العمومية داخل تراب الجماعة.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اختصاصات عامل العمالة أو الإقليم أو من ينوب عنه:</a:t>
            </a:r>
          </a:p>
          <a:p>
            <a:pPr marL="715963" indent="42863" algn="just" rtl="1">
              <a:buFont typeface="Wingdings" panose="05000000000000000000" pitchFamily="2" charset="2"/>
              <a:buChar char="§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المحافظة على النظام والأمن العمومي بتراب الجماعة ومراقبة احتلال الملك العمومي الجماعي.</a:t>
            </a:r>
          </a:p>
        </p:txBody>
      </p:sp>
    </p:spTree>
    <p:extLst>
      <p:ext uri="{BB962C8B-B14F-4D97-AF65-F5344CB8AC3E}">
        <p14:creationId xmlns:p14="http://schemas.microsoft.com/office/powerpoint/2010/main" val="158552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963964" y="165171"/>
            <a:ext cx="8496944" cy="106613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algn="ctr" rtl="1">
              <a:spcAft>
                <a:spcPts val="600"/>
              </a:spcAft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DZ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طرق تدبير مرفق الوقوف</a:t>
            </a:r>
          </a:p>
          <a:p>
            <a:pPr marL="533400" algn="ctr" rtl="1">
              <a:spcAft>
                <a:spcPts val="600"/>
              </a:spcAft>
            </a:pP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إكراهات التدبير المباشر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03333" y="2312617"/>
            <a:ext cx="10357163" cy="4161970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v"/>
            </a:pPr>
            <a:r>
              <a:rPr lang="ar-M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غياب الدراسات التقنية والمالية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القبلية </a:t>
            </a:r>
            <a:r>
              <a:rPr lang="fr-FR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Etudes technico-financières préalables</a:t>
            </a:r>
            <a:r>
              <a:rPr lang="ar-M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وكذا الإحصائيات المرتبطة بمرفق الوقوف</a:t>
            </a:r>
            <a:r>
              <a:rPr lang="ar-M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صعوبة استصدار</a:t>
            </a:r>
            <a:r>
              <a:rPr lang="ar-M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القرارات التنظيمية من قبل بعض الجماعات</a:t>
            </a:r>
            <a:r>
              <a:rPr lang="ar-M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  <a:endParaRPr lang="fr-FR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DZ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صعوبة تحديد الوعاء العقاري لإنجاز المراكن؛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الصعوبة التي تعتري بعض الجماعات في مجال جلب التمويلات المتعلقة بالبنيات التحتية الكبرى </a:t>
            </a:r>
            <a:r>
              <a:rPr lang="ar-M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المواقف فوق وتحت أرضية</a:t>
            </a:r>
            <a:r>
              <a:rPr lang="ar-M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)؛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صعوبة تتبع فرض استخلاص الإتاوات</a:t>
            </a:r>
            <a:r>
              <a:rPr lang="ar-M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محدودية الموارد البشرية المختصة بتدبير المرفق</a:t>
            </a:r>
            <a:r>
              <a:rPr lang="ar-M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6" name="Picture 4" descr="Parking, Permis De Stationnement Pour Personnes Handicapées, Contenu  Gratuit PNG - Parking, Permis De Stationnement Pour Personnes Handicapées,  Contenu Gratuit transparentes | PNG gratuit">
            <a:extLst>
              <a:ext uri="{FF2B5EF4-FFF2-40B4-BE49-F238E27FC236}">
                <a16:creationId xmlns:a16="http://schemas.microsoft.com/office/drawing/2014/main" id="{756E7125-DDD1-7B47-A03D-6E2AB11B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83" y="2312617"/>
            <a:ext cx="1106871" cy="11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ace de stationnement en fauteuil roulant à l'extérieur - Stock photo |  Crushpixel">
            <a:extLst>
              <a:ext uri="{FF2B5EF4-FFF2-40B4-BE49-F238E27FC236}">
                <a16:creationId xmlns:a16="http://schemas.microsoft.com/office/drawing/2014/main" id="{9AA1B49F-0C9D-3C4D-839B-BD8A39E4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" y="4724146"/>
            <a:ext cx="3447232" cy="2133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0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096159" y="119877"/>
            <a:ext cx="8496944" cy="106613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algn="ctr" rtl="1">
              <a:spcAft>
                <a:spcPts val="600"/>
              </a:spcAft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DZ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طرق تدبير مرفق الوقوف (تتمة)</a:t>
            </a:r>
          </a:p>
          <a:p>
            <a:pPr marL="533400" algn="ctr" rtl="1">
              <a:spcAft>
                <a:spcPts val="60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إكراهات التدبير المفوض والسبل الكفيلة بالنهوض به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465634" y="2218098"/>
            <a:ext cx="5394405" cy="4209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Symbol" pitchFamily="18" charset="2"/>
              <a:buNone/>
            </a:pPr>
            <a:endParaRPr lang="ar-MA" dirty="0"/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28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غياب الدراسات التقنية والمالية الدقيقة التي تؤدي في غالب الأحيان إلى:</a:t>
            </a:r>
          </a:p>
          <a:p>
            <a:pPr marL="1077913" indent="-182563" algn="just" rtl="1">
              <a:buFont typeface="Arial" panose="020B0604020202020204" pitchFamily="34" charset="0"/>
              <a:buChar char="•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اختيار مستغلين غير أكفاء؛</a:t>
            </a:r>
          </a:p>
          <a:p>
            <a:pPr marL="1077913" indent="-182563" algn="just" rtl="1">
              <a:buFont typeface="Arial" panose="020B0604020202020204" pitchFamily="34" charset="0"/>
              <a:buChar char="•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عدم القدرة على تتبع مداخيل المفوض إليه؛</a:t>
            </a:r>
          </a:p>
          <a:p>
            <a:pPr marL="1077913" indent="-182563" algn="just" rtl="1">
              <a:buFont typeface="Arial" panose="020B0604020202020204" pitchFamily="34" charset="0"/>
              <a:buChar char="•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الاقتصار في أغلب الأحيان على تحصيل </a:t>
            </a:r>
            <a:r>
              <a:rPr lang="ar-SA" sz="3400" dirty="0" err="1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أتاوة</a:t>
            </a: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سنوية دون تحصيل نسب من المبيعات.</a:t>
            </a:r>
            <a:endParaRPr lang="ar-DZ" sz="34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عقود لا </a:t>
            </a:r>
            <a:r>
              <a:rPr lang="ar-DZ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تحترم المقتضيات القانونية والتنظيمية المعمول بها</a:t>
            </a: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؛</a:t>
            </a:r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عدم تضمين العقود للبنود المتعلقة بتطبيق الغرامات وكيفيات تحصيلها وكذا عمليات المراقبة والتتبع؛</a:t>
            </a:r>
            <a:endParaRPr lang="ar-MA" sz="34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صعوبة المستغلين في تحصيل واجبات الوقوف؛</a:t>
            </a:r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الكراء من الباطن </a:t>
            </a:r>
            <a:r>
              <a:rPr lang="fr-FR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Sous location</a:t>
            </a:r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تشجيع القطاع غير </a:t>
            </a:r>
            <a:r>
              <a:rPr lang="ar-SA" sz="3400" dirty="0" err="1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المهيكل</a:t>
            </a: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(الكراء لأشخاص ذاتيين لا لمقاولات لها أجراء).</a:t>
            </a:r>
          </a:p>
        </p:txBody>
      </p:sp>
      <p:sp>
        <p:nvSpPr>
          <p:cNvPr id="9" name="Légende encadrée avec une bordure 2 8"/>
          <p:cNvSpPr/>
          <p:nvPr/>
        </p:nvSpPr>
        <p:spPr>
          <a:xfrm>
            <a:off x="8035896" y="1530037"/>
            <a:ext cx="2140199" cy="688061"/>
          </a:xfrm>
          <a:prstGeom prst="accentBorderCallout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600" b="1" dirty="0">
                <a:solidFill>
                  <a:srgbClr val="1C0474"/>
                </a:solidFill>
                <a:latin typeface="Arabic Typesetting" pitchFamily="66" charset="-78"/>
                <a:cs typeface="Arabic Typesetting" pitchFamily="66" charset="-78"/>
              </a:rPr>
              <a:t>إكراهات التدبير المفوض</a:t>
            </a:r>
            <a:endParaRPr lang="fr-FR" sz="2600" b="1" dirty="0">
              <a:solidFill>
                <a:srgbClr val="1C0474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23865" y="2218097"/>
            <a:ext cx="5520766" cy="4472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Symbol" pitchFamily="18" charset="2"/>
              <a:buNone/>
            </a:pPr>
            <a:endParaRPr lang="ar-MA" dirty="0"/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28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ضرورة إعداد دراسات تقنية ومالية قبلية تضمن نتائجها في </a:t>
            </a:r>
            <a:r>
              <a:rPr lang="ar-SA" sz="3400" dirty="0" err="1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كنانيش</a:t>
            </a: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التحملات بغرض إتاحة منافسة موضوعية وواسعة لاختيار شركات متخصصة؛</a:t>
            </a:r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عدم الاقتصار على تدبير المرفق فقط في الطرق والساحات واللجوء إلى المرائب تحت أرضية؛</a:t>
            </a:r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ضرورة عدم الاعتماد على المساطر المنصوص عليها في المرسوم المتعلق بالصفقات العمومية عبر وضع مساطر تتيح مجالات أكبر للمنافسة؛</a:t>
            </a:r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إعداد عقود بتناسق تام مع القانون المتعلق بالتدبير المفوض (تضمين العقود لجميع المقتضيات المنصوص عليها في القانون).؛</a:t>
            </a:r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إعداد قرارات تنظيمية من قبل رؤساء المجالس الجماعية والسهر على نشرها بكافة الوسائل المتاحة؛</a:t>
            </a:r>
            <a:endParaRPr lang="ar-MA" sz="34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358775" indent="0" algn="just" rtl="1">
              <a:buFont typeface="Wingdings" pitchFamily="2" charset="2"/>
              <a:buChar char="Ø"/>
            </a:pPr>
            <a:r>
              <a:rPr lang="ar-SA" sz="3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ضرورة تعيين المستغلين والجماعة (الشرطة الإدارية) لأعوان محلفين لمعاينة المخالفات.</a:t>
            </a:r>
            <a:endParaRPr lang="ar-DZ" sz="34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buFont typeface="Symbol" pitchFamily="18" charset="2"/>
              <a:buNone/>
            </a:pPr>
            <a:endParaRPr lang="fr-FR" dirty="0"/>
          </a:p>
        </p:txBody>
      </p:sp>
      <p:sp>
        <p:nvSpPr>
          <p:cNvPr id="11" name="Légende encadrée avec une bordure 2 10"/>
          <p:cNvSpPr/>
          <p:nvPr/>
        </p:nvSpPr>
        <p:spPr>
          <a:xfrm>
            <a:off x="2946340" y="1530037"/>
            <a:ext cx="2140199" cy="688062"/>
          </a:xfrm>
          <a:prstGeom prst="accentBorderCallout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600" b="1" dirty="0">
                <a:solidFill>
                  <a:srgbClr val="1C0474"/>
                </a:solidFill>
                <a:latin typeface="Arabic Typesetting" pitchFamily="66" charset="-78"/>
                <a:cs typeface="Arabic Typesetting" pitchFamily="66" charset="-78"/>
              </a:rPr>
              <a:t>السبل الكفيلة بالنهوض بالتدبير المفوض</a:t>
            </a:r>
            <a:endParaRPr lang="fr-FR" sz="2600" b="1" dirty="0">
              <a:solidFill>
                <a:srgbClr val="1C0474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838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036392" y="259114"/>
            <a:ext cx="8496944" cy="106613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algn="ctr" rtl="1">
              <a:spcAft>
                <a:spcPts val="600"/>
              </a:spcAft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DZ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طرق تدبير مرفق الوقوف (تتمة)</a:t>
            </a:r>
          </a:p>
          <a:p>
            <a:pPr marL="533400" algn="ctr" rtl="1">
              <a:spcAft>
                <a:spcPts val="60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إيجابيات شركات التنمية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04935" y="1502875"/>
            <a:ext cx="10221361" cy="45629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Symbol" pitchFamily="18" charset="2"/>
              <a:buNone/>
            </a:pPr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 الاستفادة من 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الوسائل المعتمدة في القطاع الخاص </a:t>
            </a:r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تتميز بالمرونة والسرعة في تنفيذ العمليات؛</a:t>
            </a:r>
          </a:p>
          <a:p>
            <a:pPr lvl="0" algn="just" rtl="1"/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اعتماد التكنولوجيات الحديثة في تدبير مرفق الوقوف وتحصيل المداخيل؛</a:t>
            </a:r>
          </a:p>
          <a:p>
            <a:pPr lvl="0" algn="just" rtl="1"/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إضفاء طابع المهنية والنجاعة والفعالية في تدبير المرفق؛</a:t>
            </a:r>
          </a:p>
          <a:p>
            <a:pPr lvl="0" algn="just" rtl="1"/>
            <a:r>
              <a:rPr lang="ar-M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محاربة ظاهرة الاستغلال العشوائي لمواقف العربات والدراجات؛</a:t>
            </a:r>
            <a:endParaRPr lang="fr-FR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المساهمة في تنظيم السير والجولان؛</a:t>
            </a:r>
          </a:p>
          <a:p>
            <a:pPr algn="just" rtl="1"/>
            <a:r>
              <a:rPr lang="ar-M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 من الحوادث التي تقع بين أصحاب العربات والمستغلين العشوائيين لهذ</a:t>
            </a:r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M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المرافق؛</a:t>
            </a:r>
            <a:endPara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M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احتواء الحراس العشوائيين عبر تشغيلهم بالمواقف المنظمة طبقا للقوانين والأنظمة الجاري بها العمل؛</a:t>
            </a:r>
            <a:endParaRPr lang="fr-FR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M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التحكم الجيد في تدبير الملك العام الجماعي وتثمينه</a:t>
            </a:r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fr-FR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Valorisation des biens publics</a:t>
            </a:r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؛</a:t>
            </a:r>
          </a:p>
          <a:p>
            <a:pPr lvl="0" algn="just" rtl="1"/>
            <a:r>
              <a:rPr lang="ar-M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تحسين مداخيل مرفق </a:t>
            </a:r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الوقوف </a:t>
            </a:r>
            <a:r>
              <a:rPr lang="ar-M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أجل تنمية مالية الجماعات</a:t>
            </a:r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(تحصيل </a:t>
            </a:r>
            <a:r>
              <a:rPr lang="ar-SA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الأتاوات</a:t>
            </a:r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السنوية والنسب من مبالغ المداخيل والنسب المستحقة من أرباح الشركة)؛</a:t>
            </a:r>
            <a:endParaRPr lang="fr-FR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تسعيرة معيارية </a:t>
            </a:r>
            <a:r>
              <a:rPr lang="fr-FR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« modulaire »</a:t>
            </a:r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(جغرافيا وزمنيا). </a:t>
            </a:r>
          </a:p>
          <a:p>
            <a:pPr algn="just" rtl="1"/>
            <a:endParaRPr lang="fr-FR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" descr="Pièce de monnaie main pour l'icône du compteur de stationnement dans un  style plat isolé sur fond blanc. Image vectorielle du symbole de zone de  stationnement . image vectorielle par PandaVector ©">
            <a:extLst>
              <a:ext uri="{FF2B5EF4-FFF2-40B4-BE49-F238E27FC236}">
                <a16:creationId xmlns:a16="http://schemas.microsoft.com/office/drawing/2014/main" id="{4A22570E-DAD1-0B4A-934F-952B92195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" y="792179"/>
            <a:ext cx="3304032" cy="33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ationnement Couvert Ou Symbole Sur Purple Circle Vecteurs libres de  droits et plus d'images vectorielles de Bien immobilier - iStock">
            <a:extLst>
              <a:ext uri="{FF2B5EF4-FFF2-40B4-BE49-F238E27FC236}">
                <a16:creationId xmlns:a16="http://schemas.microsoft.com/office/drawing/2014/main" id="{863A2B03-F629-1543-813C-9DC12B3AA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11" y="2055386"/>
            <a:ext cx="1514856" cy="15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6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32384" y="214653"/>
            <a:ext cx="8903712" cy="106613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algn="ctr" rtl="1">
              <a:spcAft>
                <a:spcPts val="600"/>
              </a:spcAft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DZ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طرق تدبير مرفق الوقوف (تتمة)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243584" y="2423556"/>
            <a:ext cx="10582657" cy="3603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rtl="1"/>
            <a:r>
              <a:rPr lang="ar-SA" sz="41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نمط جديد لتدبير مرفق الوقوف؛</a:t>
            </a:r>
            <a:endParaRPr lang="fr-FR" sz="41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endParaRPr lang="ar-SA" sz="41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r>
              <a:rPr lang="ar-SA" sz="41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أشكال متنوعة للمنافسة؛</a:t>
            </a:r>
            <a:endParaRPr lang="fr-FR" sz="41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endParaRPr lang="ar-SA" sz="41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41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البحث عن شركاء تقنيين وماليين أكفاء قادرين على تعبئة موارد مالية هامة كفيلة ببناء مواقف كبرى فوق وتحت أرضية تتناسب وحاجيات المدن الكبرى؛</a:t>
            </a:r>
            <a:endParaRPr lang="fr-FR" sz="41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41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r>
              <a:rPr lang="ar-SA" sz="41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إمكانية اعتماد مدة طويلة للعقود مرتبطة بحجم الاستثمارات.</a:t>
            </a:r>
          </a:p>
          <a:p>
            <a:pPr lvl="0" algn="just" rtl="1"/>
            <a:endPara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endParaRPr lang="fr-FR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4ABED-FFC0-2340-AA8B-6A14F91B59A3}"/>
              </a:ext>
            </a:extLst>
          </p:cNvPr>
          <p:cNvSpPr/>
          <p:nvPr/>
        </p:nvSpPr>
        <p:spPr>
          <a:xfrm>
            <a:off x="3528279" y="834808"/>
            <a:ext cx="491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رقم 12-86 المتعلق بعقود الشراكة بين القطاعين العام والخاص</a:t>
            </a:r>
            <a:endParaRPr lang="ar-SA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2" name="Picture 2" descr="Comment optimiser le stationnement de vos collaborateurs ? Mobility de  TotalEnergies">
            <a:extLst>
              <a:ext uri="{FF2B5EF4-FFF2-40B4-BE49-F238E27FC236}">
                <a16:creationId xmlns:a16="http://schemas.microsoft.com/office/drawing/2014/main" id="{F1F5805E-FD54-DF47-A2E9-9B11288C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" y="1719921"/>
            <a:ext cx="4998720" cy="2379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835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 COLOR - 10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196491"/>
    </a:accent1>
    <a:accent2>
      <a:srgbClr val="0587AF"/>
    </a:accent2>
    <a:accent3>
      <a:srgbClr val="19A5BE"/>
    </a:accent3>
    <a:accent4>
      <a:srgbClr val="53C3CD"/>
    </a:accent4>
    <a:accent5>
      <a:srgbClr val="5AB4C1"/>
    </a:accent5>
    <a:accent6>
      <a:srgbClr val="1A8EA9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41260</TotalTime>
  <Words>978</Words>
  <Application>Microsoft Office PowerPoint</Application>
  <PresentationFormat>Grand écran</PresentationFormat>
  <Paragraphs>103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Arabic Typesetting</vt:lpstr>
      <vt:lpstr>Arial</vt:lpstr>
      <vt:lpstr>Calibri</vt:lpstr>
      <vt:lpstr>Helvetica</vt:lpstr>
      <vt:lpstr>Sakkal Majalla</vt:lpstr>
      <vt:lpstr>Symbol</vt:lpstr>
      <vt:lpstr>Wingdings</vt:lpstr>
      <vt:lpstr>Contents Slide Master</vt:lpstr>
      <vt:lpstr>Présentation PowerPoint</vt:lpstr>
      <vt:lpstr>Présentation PowerPoint</vt:lpstr>
      <vt:lpstr>1. تقديم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Badreddine Lkhadari</dc:creator>
  <cp:lastModifiedBy>PC</cp:lastModifiedBy>
  <cp:revision>1522</cp:revision>
  <cp:lastPrinted>2022-03-10T15:28:54Z</cp:lastPrinted>
  <dcterms:created xsi:type="dcterms:W3CDTF">2020-03-30T10:46:09Z</dcterms:created>
  <dcterms:modified xsi:type="dcterms:W3CDTF">2022-03-11T08:10:24Z</dcterms:modified>
</cp:coreProperties>
</file>